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5" r:id="rId2"/>
    <p:sldId id="258" r:id="rId3"/>
    <p:sldId id="269" r:id="rId4"/>
    <p:sldId id="262" r:id="rId5"/>
    <p:sldId id="277" r:id="rId6"/>
    <p:sldId id="263" r:id="rId7"/>
    <p:sldId id="279" r:id="rId8"/>
    <p:sldId id="278" r:id="rId9"/>
    <p:sldId id="268" r:id="rId10"/>
    <p:sldId id="272" r:id="rId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D24"/>
    <a:srgbClr val="FF760C"/>
    <a:srgbClr val="F5F1F0"/>
    <a:srgbClr val="FFFEFD"/>
    <a:srgbClr val="F4F0EF"/>
    <a:srgbClr val="FFFDFD"/>
    <a:srgbClr val="FEFEFC"/>
    <a:srgbClr val="F8F5F2"/>
    <a:srgbClr val="FAF9F7"/>
    <a:srgbClr val="FFF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80" autoAdjust="0"/>
  </p:normalViewPr>
  <p:slideViewPr>
    <p:cSldViewPr>
      <p:cViewPr varScale="1">
        <p:scale>
          <a:sx n="109" d="100"/>
          <a:sy n="109" d="100"/>
        </p:scale>
        <p:origin x="84" y="6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22689-769F-49D6-AC51-D90D2AE3E015}" type="datetimeFigureOut">
              <a:rPr lang="de-DE" smtClean="0"/>
              <a:t>01.09.2022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B30B6-BB99-4441-9D45-686C8E06B5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47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Links: </a:t>
            </a:r>
            <a:r>
              <a:rPr lang="de-DE" dirty="0"/>
              <a:t>*</a:t>
            </a:r>
            <a:r>
              <a:rPr lang="de-DE" dirty="0" err="1"/>
              <a:t>google</a:t>
            </a:r>
            <a:r>
              <a:rPr lang="de-DE" dirty="0"/>
              <a:t> </a:t>
            </a:r>
            <a:r>
              <a:rPr lang="de-DE" dirty="0" err="1"/>
              <a:t>maps</a:t>
            </a:r>
            <a:r>
              <a:rPr lang="de-DE" dirty="0"/>
              <a:t> route zum Startpunkt*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B30B6-BB99-4441-9D45-686C8E06B5D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496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B30B6-BB99-4441-9D45-686C8E06B5D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04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B30B6-BB99-4441-9D45-686C8E06B5D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262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B30B6-BB99-4441-9D45-686C8E06B5D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048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B30B6-BB99-4441-9D45-686C8E06B5D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262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B30B6-BB99-4441-9D45-686C8E06B5D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737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B30B6-BB99-4441-9D45-686C8E06B5D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048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B30B6-BB99-4441-9D45-686C8E06B5D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262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B30B6-BB99-4441-9D45-686C8E06B5D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262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1019-438B-466B-8B58-0CD6613F0FE9}" type="datetimeFigureOut">
              <a:rPr lang="de-DE" smtClean="0"/>
              <a:t>01.09.2022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0974-51B8-40B1-BCE7-BF2C0FD93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66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1019-438B-466B-8B58-0CD6613F0FE9}" type="datetimeFigureOut">
              <a:rPr lang="de-DE" smtClean="0"/>
              <a:t>01.09.2022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0974-51B8-40B1-BCE7-BF2C0FD93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212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1019-438B-466B-8B58-0CD6613F0FE9}" type="datetimeFigureOut">
              <a:rPr lang="de-DE" smtClean="0"/>
              <a:t>01.09.2022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0974-51B8-40B1-BCE7-BF2C0FD93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04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1019-438B-466B-8B58-0CD6613F0FE9}" type="datetimeFigureOut">
              <a:rPr lang="de-DE" smtClean="0"/>
              <a:t>01.09.2022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0974-51B8-40B1-BCE7-BF2C0FD93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12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1019-438B-466B-8B58-0CD6613F0FE9}" type="datetimeFigureOut">
              <a:rPr lang="de-DE" smtClean="0"/>
              <a:t>01.09.2022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0974-51B8-40B1-BCE7-BF2C0FD93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80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1019-438B-466B-8B58-0CD6613F0FE9}" type="datetimeFigureOut">
              <a:rPr lang="de-DE" smtClean="0"/>
              <a:t>01.09.2022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0974-51B8-40B1-BCE7-BF2C0FD93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361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1019-438B-466B-8B58-0CD6613F0FE9}" type="datetimeFigureOut">
              <a:rPr lang="de-DE" smtClean="0"/>
              <a:t>01.09.2022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0974-51B8-40B1-BCE7-BF2C0FD93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76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1019-438B-466B-8B58-0CD6613F0FE9}" type="datetimeFigureOut">
              <a:rPr lang="de-DE" smtClean="0"/>
              <a:t>01.09.2022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0974-51B8-40B1-BCE7-BF2C0FD93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866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1019-438B-466B-8B58-0CD6613F0FE9}" type="datetimeFigureOut">
              <a:rPr lang="de-DE" smtClean="0"/>
              <a:t>01.09.2022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0974-51B8-40B1-BCE7-BF2C0FD93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47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1019-438B-466B-8B58-0CD6613F0FE9}" type="datetimeFigureOut">
              <a:rPr lang="de-DE" smtClean="0"/>
              <a:t>01.09.2022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0974-51B8-40B1-BCE7-BF2C0FD93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36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1019-438B-466B-8B58-0CD6613F0FE9}" type="datetimeFigureOut">
              <a:rPr lang="de-DE" smtClean="0"/>
              <a:t>01.09.2022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0974-51B8-40B1-BCE7-BF2C0FD93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14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51019-438B-466B-8B58-0CD6613F0FE9}" type="datetimeFigureOut">
              <a:rPr lang="de-DE" smtClean="0"/>
              <a:t>01.09.2022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E0974-51B8-40B1-BCE7-BF2C0FD93F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96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.png"/><Relationship Id="rId7" Type="http://schemas.openxmlformats.org/officeDocument/2006/relationships/slide" Target="slide4.xml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slide" Target="slide5.xml"/><Relationship Id="rId5" Type="http://schemas.openxmlformats.org/officeDocument/2006/relationships/slide" Target="slide10.xml"/><Relationship Id="rId10" Type="http://schemas.openxmlformats.org/officeDocument/2006/relationships/slide" Target="slide9.xml"/><Relationship Id="rId4" Type="http://schemas.openxmlformats.org/officeDocument/2006/relationships/image" Target="../media/image4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7.xml"/><Relationship Id="rId10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0.xml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media" Target="../media/media5.mp3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4.xml"/><Relationship Id="rId4" Type="http://schemas.openxmlformats.org/officeDocument/2006/relationships/audio" Target="../media/media5.mp3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slide" Target="slide10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1992"/>
            <a:ext cx="7772400" cy="1470025"/>
          </a:xfrm>
        </p:spPr>
        <p:txBody>
          <a:bodyPr/>
          <a:lstStyle/>
          <a:p>
            <a:r>
              <a:rPr lang="de-DE" dirty="0">
                <a:solidFill>
                  <a:srgbClr val="DA0000"/>
                </a:solidFill>
                <a:latin typeface="Roboto Condensed" pitchFamily="2" charset="0"/>
                <a:ea typeface="Roboto Condensed" pitchFamily="2" charset="0"/>
              </a:rPr>
              <a:t>Denk mal </a:t>
            </a:r>
            <a:r>
              <a:rPr lang="de-DE" dirty="0">
                <a:solidFill>
                  <a:srgbClr val="BFB6B0"/>
                </a:solidFill>
                <a:latin typeface="Roboto Condensed" pitchFamily="2" charset="0"/>
                <a:ea typeface="Roboto Condensed" pitchFamily="2" charset="0"/>
              </a:rPr>
              <a:t>um die Ecke </a:t>
            </a:r>
            <a:r>
              <a:rPr lang="de-DE" dirty="0">
                <a:solidFill>
                  <a:srgbClr val="DA0000"/>
                </a:solidFill>
                <a:latin typeface="Roboto Condensed" pitchFamily="2" charset="0"/>
                <a:ea typeface="Roboto Condensed" pitchFamily="2" charset="0"/>
              </a:rPr>
              <a:t>!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251520" y="2279152"/>
            <a:ext cx="2736304" cy="3168352"/>
            <a:chOff x="467544" y="2276872"/>
            <a:chExt cx="2664296" cy="3168352"/>
          </a:xfrm>
        </p:grpSpPr>
        <p:sp>
          <p:nvSpPr>
            <p:cNvPr id="4" name="Rechteck 3"/>
            <p:cNvSpPr/>
            <p:nvPr/>
          </p:nvSpPr>
          <p:spPr>
            <a:xfrm>
              <a:off x="467544" y="2276872"/>
              <a:ext cx="2664296" cy="316835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 4">
              <a:hlinkClick r:id="rId2" action="ppaction://hlinksldjump"/>
            </p:cNvPr>
            <p:cNvSpPr/>
            <p:nvPr/>
          </p:nvSpPr>
          <p:spPr>
            <a:xfrm>
              <a:off x="467544" y="4941168"/>
              <a:ext cx="2664296" cy="504056"/>
            </a:xfrm>
            <a:prstGeom prst="rect">
              <a:avLst/>
            </a:prstGeom>
            <a:solidFill>
              <a:srgbClr val="FF7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atin typeface="Roboto Condensed" pitchFamily="2" charset="0"/>
                  <a:ea typeface="Roboto Condensed" pitchFamily="2" charset="0"/>
                </a:rPr>
                <a:t>Audiotour</a:t>
              </a:r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t="6286" r="-848" b="16094"/>
          <a:stretch/>
        </p:blipFill>
        <p:spPr>
          <a:xfrm>
            <a:off x="554066" y="2371112"/>
            <a:ext cx="2131211" cy="248037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059832" y="2279152"/>
            <a:ext cx="6084168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Spannende Denkmale in Kreuzberg für Groß und Klein!</a:t>
            </a:r>
          </a:p>
          <a:p>
            <a:endParaRPr lang="de-DE" sz="1400" dirty="0">
              <a:latin typeface="Roboto Condensed" pitchFamily="2" charset="0"/>
              <a:ea typeface="Roboto Condensed" pitchFamily="2" charset="0"/>
            </a:endParaRPr>
          </a:p>
          <a:p>
            <a:endParaRPr lang="de-DE" sz="1400" dirty="0">
              <a:latin typeface="Roboto Condensed" pitchFamily="2" charset="0"/>
              <a:ea typeface="Roboto Condensed" pitchFamily="2" charset="0"/>
            </a:endParaRPr>
          </a:p>
          <a:p>
            <a:pPr fontAlgn="base"/>
            <a:r>
              <a:rPr lang="de-DE" sz="1450" dirty="0">
                <a:latin typeface="Roboto Condensed" pitchFamily="2" charset="0"/>
                <a:ea typeface="Roboto Condensed" pitchFamily="2" charset="0"/>
              </a:rPr>
              <a:t>Der Viktoriapark in Kreuzberg hat dich schon immer fasziniert und du bist</a:t>
            </a:r>
            <a:br>
              <a:rPr lang="de-DE" sz="1450" dirty="0">
                <a:latin typeface="Roboto Condensed" pitchFamily="2" charset="0"/>
                <a:ea typeface="Roboto Condensed" pitchFamily="2" charset="0"/>
              </a:rPr>
            </a:br>
            <a:r>
              <a:rPr lang="de-DE" sz="1450" dirty="0">
                <a:latin typeface="Roboto Condensed" pitchFamily="2" charset="0"/>
                <a:ea typeface="Roboto Condensed" pitchFamily="2" charset="0"/>
              </a:rPr>
              <a:t>neugierig, was dir die Skulpturen im Viktoriapark zu erzählen haben?</a:t>
            </a:r>
            <a:br>
              <a:rPr lang="de-DE" sz="1450" dirty="0">
                <a:latin typeface="Roboto Condensed" pitchFamily="2" charset="0"/>
                <a:ea typeface="Roboto Condensed" pitchFamily="2" charset="0"/>
              </a:rPr>
            </a:br>
            <a:r>
              <a:rPr lang="de-DE" sz="1450" dirty="0">
                <a:latin typeface="Roboto Condensed" pitchFamily="2" charset="0"/>
                <a:ea typeface="Roboto Condensed" pitchFamily="2" charset="0"/>
              </a:rPr>
              <a:t>Auf dieser Denkmaltour können sich interessierte Familien auf die Spur in die Vergangenheit des Parks begeben und den Viktoriapark mit den "sprechenden" Skulpturen näher kennenlernen.</a:t>
            </a:r>
            <a:br>
              <a:rPr lang="de-DE" sz="1450" dirty="0">
                <a:latin typeface="Roboto Condensed" pitchFamily="2" charset="0"/>
                <a:ea typeface="Roboto Condensed" pitchFamily="2" charset="0"/>
              </a:rPr>
            </a:br>
            <a:r>
              <a:rPr lang="de-DE" sz="1450" dirty="0">
                <a:latin typeface="Roboto Condensed" pitchFamily="2" charset="0"/>
                <a:ea typeface="Roboto Condensed" pitchFamily="2" charset="0"/>
              </a:rPr>
              <a:t>Lasst euch vom romantischen Wasserfall, den verborgenen Schluchten und Wegen, den integrierten Skulpturen sowie dem obenstehenden Nationaldenkmal und der Brauerei begeistern!</a:t>
            </a:r>
          </a:p>
          <a:p>
            <a:pPr fontAlgn="base"/>
            <a:r>
              <a:rPr lang="de-DE" sz="1450" dirty="0">
                <a:latin typeface="Roboto Condensed" pitchFamily="2" charset="0"/>
                <a:ea typeface="Roboto Condensed" pitchFamily="2" charset="0"/>
              </a:rPr>
              <a:t>Hier könnt ihr den Viktoriapark neu erleben. Es ist für jeden etwas dabei – </a:t>
            </a:r>
          </a:p>
          <a:p>
            <a:pPr fontAlgn="base"/>
            <a:r>
              <a:rPr lang="de-DE" sz="1450" dirty="0">
                <a:latin typeface="Roboto Condensed" pitchFamily="2" charset="0"/>
                <a:ea typeface="Roboto Condensed" pitchFamily="2" charset="0"/>
              </a:rPr>
              <a:t>Viel Spaß beim Reinhören!</a:t>
            </a:r>
            <a:endParaRPr lang="de-DE" sz="1450" dirty="0">
              <a:solidFill>
                <a:schemeClr val="bg2">
                  <a:lumMod val="90000"/>
                </a:schemeClr>
              </a:solidFill>
              <a:latin typeface="Roboto Condensed" pitchFamily="2" charset="0"/>
              <a:ea typeface="Roboto Condensed" pitchFamily="2" charset="0"/>
              <a:cs typeface="+mj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6C98E03-7992-401F-8CB8-F04128ADD59B}"/>
              </a:ext>
            </a:extLst>
          </p:cNvPr>
          <p:cNvSpPr/>
          <p:nvPr/>
        </p:nvSpPr>
        <p:spPr>
          <a:xfrm>
            <a:off x="3199669" y="1278711"/>
            <a:ext cx="2744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DA0000"/>
                </a:solidFill>
                <a:latin typeface="Roboto Condensed" pitchFamily="2" charset="0"/>
                <a:ea typeface="Roboto Condensed" pitchFamily="2" charset="0"/>
              </a:rPr>
              <a:t>Herzlich Willkommen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495778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823F222-4083-474B-B251-01A57BEDB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01808"/>
            <a:ext cx="1245364" cy="1756482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6588224" y="260648"/>
            <a:ext cx="2688561" cy="1905738"/>
            <a:chOff x="6804248" y="188640"/>
            <a:chExt cx="2336497" cy="1656184"/>
          </a:xfrm>
        </p:grpSpPr>
        <p:sp>
          <p:nvSpPr>
            <p:cNvPr id="10" name="Stern mit 32 Zacken 9"/>
            <p:cNvSpPr/>
            <p:nvPr/>
          </p:nvSpPr>
          <p:spPr>
            <a:xfrm>
              <a:off x="7092280" y="188640"/>
              <a:ext cx="1710064" cy="1656184"/>
            </a:xfrm>
            <a:prstGeom prst="star3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804248" y="692696"/>
              <a:ext cx="23364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Hilfe</a:t>
              </a:r>
              <a:endParaRPr lang="de-DE" sz="2800" b="1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</p:grp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-234653" y="5591210"/>
            <a:ext cx="3044820" cy="126679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2627784" y="5591210"/>
            <a:ext cx="3044820" cy="126679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5487620" y="5591210"/>
            <a:ext cx="3044820" cy="126679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8367940" y="5591210"/>
            <a:ext cx="3044820" cy="126679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09189" y="449066"/>
            <a:ext cx="8834811" cy="614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2200"/>
              </a:lnSpc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Die Denk mal Tour funktioniert ganz einfach. Ich erkläre sie Euch kurz!</a:t>
            </a:r>
          </a:p>
          <a:p>
            <a:pPr fontAlgn="base">
              <a:lnSpc>
                <a:spcPts val="2200"/>
              </a:lnSpc>
            </a:pPr>
            <a:endParaRPr lang="de-DE" dirty="0">
              <a:solidFill>
                <a:schemeClr val="bg1">
                  <a:lumMod val="50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 fontAlgn="base">
              <a:lnSpc>
                <a:spcPts val="2200"/>
              </a:lnSpc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Wenn Ihr am Startpunkt angekommen seid, geht Ihr weiter zur ersten</a:t>
            </a:r>
          </a:p>
          <a:p>
            <a:pPr fontAlgn="base">
              <a:lnSpc>
                <a:spcPts val="2200"/>
              </a:lnSpc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Station. Unter „</a:t>
            </a:r>
            <a:r>
              <a:rPr lang="de-DE" b="1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Karte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“ findet Ihr eine Karte vom </a:t>
            </a:r>
          </a:p>
          <a:p>
            <a:pPr fontAlgn="base">
              <a:lnSpc>
                <a:spcPts val="2200"/>
              </a:lnSpc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Park als Orientierung. Wenn Ihr bei einer</a:t>
            </a:r>
          </a:p>
          <a:p>
            <a:pPr fontAlgn="base">
              <a:lnSpc>
                <a:spcPts val="2200"/>
              </a:lnSpc>
            </a:pPr>
            <a:r>
              <a:rPr lang="de-DE" b="1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Station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angekommen seid, </a:t>
            </a:r>
          </a:p>
          <a:p>
            <a:pPr fontAlgn="base">
              <a:lnSpc>
                <a:spcPts val="2200"/>
              </a:lnSpc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drückt Ihr auf den passenden </a:t>
            </a:r>
            <a:r>
              <a:rPr lang="de-DE" b="1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Icon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: </a:t>
            </a:r>
          </a:p>
          <a:p>
            <a:pPr fontAlgn="base">
              <a:lnSpc>
                <a:spcPts val="2200"/>
              </a:lnSpc>
            </a:pPr>
            <a:endParaRPr lang="de-DE" sz="1200" dirty="0">
              <a:solidFill>
                <a:schemeClr val="bg1">
                  <a:lumMod val="50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 fontAlgn="base">
              <a:lnSpc>
                <a:spcPts val="2200"/>
              </a:lnSpc>
            </a:pPr>
            <a:endParaRPr lang="de-DE" dirty="0">
              <a:solidFill>
                <a:schemeClr val="bg1">
                  <a:lumMod val="50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 fontAlgn="base">
              <a:lnSpc>
                <a:spcPts val="2200"/>
              </a:lnSpc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So werdet Ihr zu den passenden </a:t>
            </a:r>
            <a:r>
              <a:rPr lang="de-DE" b="1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Audiodateien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weitergeleitet. Wenn Ihr keine gute Internetverbindung habt, könnt Ihr Euch die Audiodateien bereits vorher </a:t>
            </a:r>
            <a:r>
              <a:rPr lang="de-DE" b="1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Zuhause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</a:t>
            </a:r>
            <a:r>
              <a:rPr lang="de-DE" b="1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herunterladen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. </a:t>
            </a:r>
            <a:endParaRPr lang="de-DE" sz="600" dirty="0">
              <a:solidFill>
                <a:schemeClr val="bg1">
                  <a:lumMod val="50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 fontAlgn="base">
              <a:lnSpc>
                <a:spcPts val="2200"/>
              </a:lnSpc>
            </a:pPr>
            <a:endParaRPr lang="de-DE" sz="600" dirty="0">
              <a:solidFill>
                <a:schemeClr val="bg1">
                  <a:lumMod val="50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 fontAlgn="base">
              <a:lnSpc>
                <a:spcPts val="2200"/>
              </a:lnSpc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Dann geht der Spaß schon los. Ihr drückt auf </a:t>
            </a:r>
            <a:r>
              <a:rPr lang="de-DE" b="1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Play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 und das Denkmal beginnt Euch, seine </a:t>
            </a:r>
            <a:r>
              <a:rPr lang="de-DE" b="1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Geschichte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 zu erzählen. An manchen Stationen gibt es mehrere Audiodateien, die Ihr Euch anhören könnt. </a:t>
            </a:r>
            <a:endParaRPr lang="de-DE" sz="600" dirty="0">
              <a:solidFill>
                <a:schemeClr val="bg1">
                  <a:lumMod val="50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 fontAlgn="base">
              <a:lnSpc>
                <a:spcPts val="2200"/>
              </a:lnSpc>
            </a:pPr>
            <a:endParaRPr lang="de-DE" sz="600" dirty="0">
              <a:solidFill>
                <a:schemeClr val="bg1">
                  <a:lumMod val="50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 fontAlgn="base">
              <a:lnSpc>
                <a:spcPts val="2200"/>
              </a:lnSpc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Zwischendurch habt Ihr Zeit, das Denkmal genauer zu erkunden. Alles in </a:t>
            </a:r>
            <a:r>
              <a:rPr lang="de-DE" b="1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Eurem</a:t>
            </a:r>
            <a:r>
              <a:rPr lang="de-DE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 </a:t>
            </a:r>
            <a:r>
              <a:rPr lang="de-DE" b="1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Tempo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. Ihr bestimmt wieviel Pause Ihr zwischen den verschiedenen Aufnahmen braucht, ehe Ihr die nächste abspielt.</a:t>
            </a:r>
          </a:p>
          <a:p>
            <a:pPr>
              <a:lnSpc>
                <a:spcPct val="150000"/>
              </a:lnSpc>
            </a:pPr>
            <a:endParaRPr lang="de-DE" sz="1600" dirty="0">
              <a:solidFill>
                <a:schemeClr val="bg1">
                  <a:lumMod val="65000"/>
                </a:schemeClr>
              </a:solidFill>
              <a:latin typeface="Cooper Black" panose="0208090404030B020404" pitchFamily="18" charset="0"/>
            </a:endParaRPr>
          </a:p>
          <a:p>
            <a:pPr>
              <a:lnSpc>
                <a:spcPct val="150000"/>
              </a:lnSpc>
            </a:pPr>
            <a:endParaRPr lang="de-DE" sz="1600" dirty="0">
              <a:solidFill>
                <a:schemeClr val="bg1">
                  <a:lumMod val="65000"/>
                </a:schemeClr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097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-201265"/>
            <a:ext cx="9144000" cy="1470025"/>
          </a:xfrm>
        </p:spPr>
        <p:txBody>
          <a:bodyPr/>
          <a:lstStyle/>
          <a:p>
            <a:r>
              <a:rPr lang="de-DE" dirty="0">
                <a:solidFill>
                  <a:srgbClr val="DA0000"/>
                </a:solidFill>
                <a:latin typeface="Roboto Condensed" pitchFamily="2" charset="0"/>
                <a:ea typeface="Roboto Condensed" pitchFamily="2" charset="0"/>
              </a:rPr>
              <a:t>Denk mal </a:t>
            </a:r>
            <a:r>
              <a:rPr lang="de-DE" dirty="0">
                <a:solidFill>
                  <a:srgbClr val="BFB6B0"/>
                </a:solidFill>
                <a:latin typeface="Roboto Condensed" pitchFamily="2" charset="0"/>
                <a:ea typeface="Roboto Condensed" pitchFamily="2" charset="0"/>
              </a:rPr>
              <a:t>um die Ecke!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0" y="9043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BFB6B0"/>
                </a:solidFill>
                <a:latin typeface="Roboto Condensed" pitchFamily="2" charset="0"/>
                <a:ea typeface="Roboto Condensed" pitchFamily="2" charset="0"/>
                <a:cs typeface="+mj-cs"/>
              </a:rPr>
              <a:t>Denkmaltour im Viktoriapark</a:t>
            </a:r>
          </a:p>
        </p:txBody>
      </p:sp>
      <p:sp>
        <p:nvSpPr>
          <p:cNvPr id="16" name="Rechteck 15"/>
          <p:cNvSpPr/>
          <p:nvPr/>
        </p:nvSpPr>
        <p:spPr>
          <a:xfrm>
            <a:off x="4932040" y="2132856"/>
            <a:ext cx="3888432" cy="4104456"/>
          </a:xfrm>
          <a:prstGeom prst="rect">
            <a:avLst/>
          </a:prstGeom>
          <a:solidFill>
            <a:srgbClr val="BFB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5076056" y="2304814"/>
            <a:ext cx="35283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Startpunkt</a:t>
            </a:r>
          </a:p>
          <a:p>
            <a:r>
              <a:rPr lang="de-DE" dirty="0">
                <a:latin typeface="Roboto Condensed" pitchFamily="2" charset="0"/>
                <a:ea typeface="Roboto Condensed" pitchFamily="2" charset="0"/>
              </a:rPr>
              <a:t>Viktoriapark Kreuzberg</a:t>
            </a:r>
            <a:br>
              <a:rPr lang="de-DE" dirty="0">
                <a:latin typeface="Roboto Condensed" pitchFamily="2" charset="0"/>
                <a:ea typeface="Roboto Condensed" pitchFamily="2" charset="0"/>
              </a:rPr>
            </a:br>
            <a:r>
              <a:rPr lang="de-DE" dirty="0">
                <a:latin typeface="Roboto Condensed" pitchFamily="2" charset="0"/>
                <a:ea typeface="Roboto Condensed" pitchFamily="2" charset="0"/>
              </a:rPr>
              <a:t>Kreuzbergstraße 62</a:t>
            </a:r>
            <a:br>
              <a:rPr lang="de-DE" dirty="0">
                <a:latin typeface="Roboto Condensed" pitchFamily="2" charset="0"/>
                <a:ea typeface="Roboto Condensed" pitchFamily="2" charset="0"/>
              </a:rPr>
            </a:br>
            <a:r>
              <a:rPr lang="de-DE" dirty="0">
                <a:latin typeface="Roboto Condensed" pitchFamily="2" charset="0"/>
                <a:ea typeface="Roboto Condensed" pitchFamily="2" charset="0"/>
              </a:rPr>
              <a:t>10965 Berlin</a:t>
            </a:r>
          </a:p>
          <a:p>
            <a:endParaRPr lang="de-DE" dirty="0">
              <a:latin typeface="Roboto Condensed" pitchFamily="2" charset="0"/>
              <a:ea typeface="Roboto Condensed" pitchFamily="2" charset="0"/>
            </a:endParaRPr>
          </a:p>
          <a:p>
            <a:endParaRPr lang="de-DE" dirty="0">
              <a:solidFill>
                <a:srgbClr val="DA0000"/>
              </a:solidFill>
              <a:latin typeface="Roboto Condensed" pitchFamily="2" charset="0"/>
              <a:ea typeface="Roboto Condensed" pitchFamily="2" charset="0"/>
            </a:endParaRPr>
          </a:p>
          <a:p>
            <a:r>
              <a:rPr lang="de-DE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Öffnungszeiten</a:t>
            </a:r>
          </a:p>
          <a:p>
            <a:r>
              <a:rPr lang="de-DE" dirty="0">
                <a:latin typeface="Roboto Condensed" pitchFamily="2" charset="0"/>
                <a:ea typeface="Roboto Condensed" pitchFamily="2" charset="0"/>
              </a:rPr>
              <a:t>Rund um die Uhr geöffnet</a:t>
            </a:r>
          </a:p>
          <a:p>
            <a:endParaRPr lang="de-DE" dirty="0">
              <a:latin typeface="Roboto Condensed" pitchFamily="2" charset="0"/>
              <a:ea typeface="Roboto Condensed" pitchFamily="2" charset="0"/>
            </a:endParaRPr>
          </a:p>
          <a:p>
            <a:endParaRPr lang="de-DE" dirty="0">
              <a:latin typeface="Roboto Condensed" pitchFamily="2" charset="0"/>
              <a:ea typeface="Roboto Condensed" pitchFamily="2" charset="0"/>
            </a:endParaRPr>
          </a:p>
          <a:p>
            <a:r>
              <a:rPr lang="de-DE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Dauer der Tour</a:t>
            </a:r>
          </a:p>
          <a:p>
            <a:r>
              <a:rPr lang="de-DE" dirty="0">
                <a:latin typeface="Roboto Condensed" pitchFamily="2" charset="0"/>
                <a:ea typeface="Roboto Condensed" pitchFamily="2" charset="0"/>
              </a:rPr>
              <a:t>1.5h </a:t>
            </a:r>
          </a:p>
          <a:p>
            <a:endParaRPr lang="de-DE" dirty="0"/>
          </a:p>
          <a:p>
            <a:endParaRPr lang="de-DE" dirty="0">
              <a:solidFill>
                <a:srgbClr val="DA0000"/>
              </a:solidFill>
            </a:endParaRPr>
          </a:p>
          <a:p>
            <a:endParaRPr lang="de-DE" dirty="0">
              <a:solidFill>
                <a:srgbClr val="DA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23528" y="2132856"/>
            <a:ext cx="3888432" cy="4104456"/>
          </a:xfrm>
          <a:prstGeom prst="rect">
            <a:avLst/>
          </a:prstGeom>
          <a:solidFill>
            <a:srgbClr val="BFB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2" name="Rechteck 11">
            <a:hlinkClick r:id="rId3" action="ppaction://hlinksldjump"/>
          </p:cNvPr>
          <p:cNvSpPr/>
          <p:nvPr/>
        </p:nvSpPr>
        <p:spPr>
          <a:xfrm>
            <a:off x="952096" y="5517232"/>
            <a:ext cx="2664296" cy="504056"/>
          </a:xfrm>
          <a:prstGeom prst="rect">
            <a:avLst/>
          </a:prstGeom>
          <a:solidFill>
            <a:srgbClr val="FF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Roboto Condensed" pitchFamily="2" charset="0"/>
                <a:ea typeface="Roboto Condensed" pitchFamily="2" charset="0"/>
              </a:rPr>
              <a:t>Start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72616" y="4860449"/>
            <a:ext cx="3242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Roboto Condensed" pitchFamily="2" charset="0"/>
                <a:ea typeface="Roboto Condensed" pitchFamily="2" charset="0"/>
              </a:rPr>
              <a:t>Am Startpunkt angekommen? Dann kann es losgehen!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CDE7534-DA99-4524-B51C-63F2D58D3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27" t="29521" r="52258" b="32540"/>
          <a:stretch/>
        </p:blipFill>
        <p:spPr>
          <a:xfrm>
            <a:off x="720417" y="2135472"/>
            <a:ext cx="3094654" cy="27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43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 idx="4294967295"/>
          </p:nvPr>
        </p:nvSpPr>
        <p:spPr>
          <a:xfrm>
            <a:off x="-1703040" y="1484784"/>
            <a:ext cx="1162472" cy="644140"/>
          </a:xfrm>
        </p:spPr>
        <p:txBody>
          <a:bodyPr>
            <a:normAutofit/>
          </a:bodyPr>
          <a:lstStyle/>
          <a:p>
            <a:r>
              <a:rPr lang="de-DE" sz="2000" dirty="0"/>
              <a:t>Karte </a:t>
            </a:r>
            <a:r>
              <a:rPr lang="de-DE" sz="2000" dirty="0" err="1"/>
              <a:t>Gr</a:t>
            </a:r>
            <a:endParaRPr lang="de-DE" sz="2000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8367940" y="5618594"/>
            <a:ext cx="3044820" cy="126679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54730BD-F02B-4C45-8CCE-5B664ECEE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72" y="199247"/>
            <a:ext cx="7416824" cy="6076975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 rot="794303">
            <a:off x="6647363" y="245526"/>
            <a:ext cx="2336497" cy="1656184"/>
            <a:chOff x="6804248" y="188640"/>
            <a:chExt cx="2336497" cy="1656184"/>
          </a:xfrm>
        </p:grpSpPr>
        <p:sp>
          <p:nvSpPr>
            <p:cNvPr id="15" name="Stern mit 32 Zacken 14">
              <a:hlinkClick r:id="rId5" action="ppaction://hlinksldjump"/>
            </p:cNvPr>
            <p:cNvSpPr/>
            <p:nvPr/>
          </p:nvSpPr>
          <p:spPr>
            <a:xfrm>
              <a:off x="7092280" y="188640"/>
              <a:ext cx="1710064" cy="1656184"/>
            </a:xfrm>
            <a:prstGeom prst="star3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feld 15">
              <a:hlinkClick r:id="" action="ppaction://noaction"/>
            </p:cNvPr>
            <p:cNvSpPr txBox="1"/>
            <p:nvPr/>
          </p:nvSpPr>
          <p:spPr>
            <a:xfrm>
              <a:off x="6804248" y="692696"/>
              <a:ext cx="23364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Hilfe</a:t>
              </a:r>
              <a:endParaRPr lang="de-DE" sz="2800" b="1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7380312" y="5313171"/>
            <a:ext cx="2664296" cy="448415"/>
            <a:chOff x="7380312" y="5313171"/>
            <a:chExt cx="2664296" cy="448415"/>
          </a:xfrm>
        </p:grpSpPr>
        <p:sp>
          <p:nvSpPr>
            <p:cNvPr id="27" name="Abgerundetes Rechteck 26"/>
            <p:cNvSpPr/>
            <p:nvPr/>
          </p:nvSpPr>
          <p:spPr>
            <a:xfrm>
              <a:off x="7380312" y="5313171"/>
              <a:ext cx="2664296" cy="448415"/>
            </a:xfrm>
            <a:prstGeom prst="roundRect">
              <a:avLst/>
            </a:prstGeom>
            <a:solidFill>
              <a:srgbClr val="FF7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DA0000"/>
                </a:solidFill>
              </a:endParaRPr>
            </a:p>
          </p:txBody>
        </p:sp>
        <p:sp>
          <p:nvSpPr>
            <p:cNvPr id="28" name="Textfeld 27">
              <a:hlinkClick r:id="rId6" action="ppaction://hlinksldjump"/>
            </p:cNvPr>
            <p:cNvSpPr txBox="1"/>
            <p:nvPr/>
          </p:nvSpPr>
          <p:spPr>
            <a:xfrm>
              <a:off x="7464075" y="5352712"/>
              <a:ext cx="15888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chemeClr val="bg1"/>
                  </a:solidFill>
                </a:rPr>
                <a:t>Z u m  A n f a n g</a:t>
              </a:r>
            </a:p>
          </p:txBody>
        </p:sp>
      </p:grp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2627784" y="5618594"/>
            <a:ext cx="3044820" cy="126679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-234653" y="5618594"/>
            <a:ext cx="3044820" cy="126679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5487620" y="5618594"/>
            <a:ext cx="3044820" cy="126679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2C15773-077F-4D07-95CD-77C896DD4A79}"/>
              </a:ext>
            </a:extLst>
          </p:cNvPr>
          <p:cNvSpPr/>
          <p:nvPr/>
        </p:nvSpPr>
        <p:spPr>
          <a:xfrm rot="7045616">
            <a:off x="4910900" y="787747"/>
            <a:ext cx="74511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700" dirty="0">
                <a:solidFill>
                  <a:srgbClr val="D2D0D0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Seltener Fang</a:t>
            </a:r>
            <a:endParaRPr lang="de-DE" sz="700" dirty="0">
              <a:solidFill>
                <a:srgbClr val="D2D0D0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B7B620E-914E-4FE1-8F51-9EE8BDB8F6F8}"/>
              </a:ext>
            </a:extLst>
          </p:cNvPr>
          <p:cNvSpPr/>
          <p:nvPr/>
        </p:nvSpPr>
        <p:spPr>
          <a:xfrm rot="5400000">
            <a:off x="3744716" y="2795895"/>
            <a:ext cx="7008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rgbClr val="F8F8F8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H. von Kleist</a:t>
            </a:r>
            <a:endParaRPr lang="de-DE" dirty="0">
              <a:solidFill>
                <a:srgbClr val="F8F8F8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332F131-A438-416C-A70F-BC64AE5F4609}"/>
              </a:ext>
            </a:extLst>
          </p:cNvPr>
          <p:cNvSpPr/>
          <p:nvPr/>
        </p:nvSpPr>
        <p:spPr>
          <a:xfrm rot="5683135">
            <a:off x="4808660" y="3352557"/>
            <a:ext cx="4288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rgbClr val="F1F3F4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Yorck</a:t>
            </a:r>
            <a:endParaRPr lang="de-DE" dirty="0">
              <a:solidFill>
                <a:srgbClr val="F1F3F4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C777ECD-1A88-41EE-9D94-0B1348F59EBD}"/>
              </a:ext>
            </a:extLst>
          </p:cNvPr>
          <p:cNvSpPr/>
          <p:nvPr/>
        </p:nvSpPr>
        <p:spPr>
          <a:xfrm rot="6078394">
            <a:off x="4743124" y="3365578"/>
            <a:ext cx="5004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rgbClr val="FEFEFC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Yorck</a:t>
            </a:r>
            <a:endParaRPr lang="de-DE" sz="900" dirty="0">
              <a:solidFill>
                <a:srgbClr val="FEFEFC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2DC21D7-C9FB-468D-AACE-794B01A61E93}"/>
              </a:ext>
            </a:extLst>
          </p:cNvPr>
          <p:cNvSpPr/>
          <p:nvPr/>
        </p:nvSpPr>
        <p:spPr>
          <a:xfrm>
            <a:off x="6919387" y="4005064"/>
            <a:ext cx="469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rgbClr val="F5F1F0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Brauerei</a:t>
            </a:r>
            <a:endParaRPr lang="de-DE" sz="1000" dirty="0">
              <a:solidFill>
                <a:srgbClr val="F5F1F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5986834-AC23-4F11-9D87-D1CBB36841EF}"/>
              </a:ext>
            </a:extLst>
          </p:cNvPr>
          <p:cNvSpPr/>
          <p:nvPr/>
        </p:nvSpPr>
        <p:spPr>
          <a:xfrm>
            <a:off x="2400017" y="4144886"/>
            <a:ext cx="991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FF760C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       </a:t>
            </a:r>
            <a:r>
              <a:rPr lang="de-DE" sz="1600" dirty="0" err="1">
                <a:solidFill>
                  <a:srgbClr val="FF760C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endParaRPr lang="de-DE" sz="4400" dirty="0">
              <a:solidFill>
                <a:srgbClr val="FF760C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204F181-E608-4FA7-B9C5-B3A64C0ADCA9}"/>
              </a:ext>
            </a:extLst>
          </p:cNvPr>
          <p:cNvSpPr/>
          <p:nvPr/>
        </p:nvSpPr>
        <p:spPr>
          <a:xfrm rot="17211429">
            <a:off x="2017540" y="2219388"/>
            <a:ext cx="7649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rgbClr val="3B6D24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</a:t>
            </a:r>
            <a:r>
              <a:rPr lang="de-DE" sz="3200" dirty="0" err="1">
                <a:solidFill>
                  <a:srgbClr val="3B6D24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de-DE" sz="3200" dirty="0">
                <a:solidFill>
                  <a:srgbClr val="3B6D24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</a:t>
            </a:r>
            <a:endParaRPr lang="de-DE" sz="3200" dirty="0">
              <a:solidFill>
                <a:srgbClr val="3B6D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18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A0453C4E-D53D-48BC-8BCE-A24FE2A89DA1}"/>
              </a:ext>
            </a:extLst>
          </p:cNvPr>
          <p:cNvSpPr/>
          <p:nvPr/>
        </p:nvSpPr>
        <p:spPr>
          <a:xfrm>
            <a:off x="3870096" y="4662770"/>
            <a:ext cx="2509589" cy="407232"/>
          </a:xfrm>
          <a:prstGeom prst="round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BF97C4A5-81C5-41C3-A6CC-9E990CF7232C}"/>
              </a:ext>
            </a:extLst>
          </p:cNvPr>
          <p:cNvSpPr/>
          <p:nvPr/>
        </p:nvSpPr>
        <p:spPr>
          <a:xfrm>
            <a:off x="1108950" y="4677952"/>
            <a:ext cx="2376264" cy="407232"/>
          </a:xfrm>
          <a:prstGeom prst="round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94667"/>
            <a:ext cx="2178669" cy="3346615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 rot="1045586">
            <a:off x="6998625" y="231015"/>
            <a:ext cx="2336497" cy="1656184"/>
            <a:chOff x="6804248" y="188640"/>
            <a:chExt cx="2336497" cy="1656184"/>
          </a:xfrm>
        </p:grpSpPr>
        <p:sp>
          <p:nvSpPr>
            <p:cNvPr id="10" name="Stern mit 32 Zacken 9"/>
            <p:cNvSpPr/>
            <p:nvPr/>
          </p:nvSpPr>
          <p:spPr>
            <a:xfrm>
              <a:off x="7092280" y="188640"/>
              <a:ext cx="1710064" cy="1656184"/>
            </a:xfrm>
            <a:prstGeom prst="star3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hlinkClick r:id="rId8" action="ppaction://hlinksldjump"/>
            </p:cNvPr>
            <p:cNvSpPr txBox="1"/>
            <p:nvPr/>
          </p:nvSpPr>
          <p:spPr>
            <a:xfrm>
              <a:off x="6804248" y="692696"/>
              <a:ext cx="23364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Hilfe</a:t>
              </a:r>
              <a:endParaRPr lang="de-DE" sz="2800" b="1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</p:grp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-206614" y="5585367"/>
            <a:ext cx="3044820" cy="126679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2627784" y="5591210"/>
            <a:ext cx="3044820" cy="126679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5487620" y="5591210"/>
            <a:ext cx="3044820" cy="126679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8367940" y="5591210"/>
            <a:ext cx="3044820" cy="1266790"/>
          </a:xfrm>
          <a:prstGeom prst="rect">
            <a:avLst/>
          </a:prstGeom>
        </p:spPr>
      </p:pic>
      <p:grpSp>
        <p:nvGrpSpPr>
          <p:cNvPr id="27" name="Gruppieren 26"/>
          <p:cNvGrpSpPr/>
          <p:nvPr/>
        </p:nvGrpSpPr>
        <p:grpSpPr>
          <a:xfrm>
            <a:off x="7380312" y="5545826"/>
            <a:ext cx="2664296" cy="448415"/>
            <a:chOff x="7380312" y="5313171"/>
            <a:chExt cx="2664296" cy="448415"/>
          </a:xfrm>
          <a:solidFill>
            <a:srgbClr val="FF7000"/>
          </a:solidFill>
        </p:grpSpPr>
        <p:sp>
          <p:nvSpPr>
            <p:cNvPr id="28" name="Abgerundetes Rechteck 27"/>
            <p:cNvSpPr/>
            <p:nvPr/>
          </p:nvSpPr>
          <p:spPr>
            <a:xfrm>
              <a:off x="7380312" y="5313171"/>
              <a:ext cx="2664296" cy="44841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DA0000"/>
                </a:solidFill>
              </a:endParaRPr>
            </a:p>
          </p:txBody>
        </p:sp>
        <p:sp>
          <p:nvSpPr>
            <p:cNvPr id="29" name="Textfeld 28">
              <a:hlinkClick r:id="rId10" action="ppaction://hlinksldjump"/>
            </p:cNvPr>
            <p:cNvSpPr txBox="1"/>
            <p:nvPr/>
          </p:nvSpPr>
          <p:spPr>
            <a:xfrm>
              <a:off x="7427237" y="5352713"/>
              <a:ext cx="1944216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chemeClr val="bg1"/>
                  </a:solidFill>
                </a:rPr>
                <a:t>Zurück zur </a:t>
              </a:r>
              <a:r>
                <a:rPr lang="de-DE" sz="1600" b="1" dirty="0">
                  <a:solidFill>
                    <a:schemeClr val="bg1"/>
                  </a:solid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Karte</a:t>
              </a:r>
              <a:endParaRPr lang="de-DE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1837833" y="4712498"/>
            <a:ext cx="1510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BFB6B0"/>
                </a:solidFill>
                <a:latin typeface="Roboto Condensed" pitchFamily="2" charset="0"/>
                <a:ea typeface="Roboto Condensed" pitchFamily="2" charset="0"/>
              </a:rPr>
              <a:t>Der Kreuzberg (1)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-4568781" y="1628800"/>
            <a:ext cx="3452149" cy="1143000"/>
          </a:xfrm>
        </p:spPr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F370D15-E6F9-4654-8E1E-DB0710CE3340}"/>
              </a:ext>
            </a:extLst>
          </p:cNvPr>
          <p:cNvSpPr txBox="1"/>
          <p:nvPr/>
        </p:nvSpPr>
        <p:spPr>
          <a:xfrm>
            <a:off x="4660075" y="4702270"/>
            <a:ext cx="178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BFB6B0"/>
                </a:solidFill>
                <a:latin typeface="Roboto Condensed" pitchFamily="2" charset="0"/>
                <a:ea typeface="Roboto Condensed" pitchFamily="2" charset="0"/>
              </a:rPr>
              <a:t>Der Viktoriapark (2)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A89CA99-A3B1-40B8-93B8-DEB4D294A4D8}"/>
              </a:ext>
            </a:extLst>
          </p:cNvPr>
          <p:cNvSpPr txBox="1"/>
          <p:nvPr/>
        </p:nvSpPr>
        <p:spPr>
          <a:xfrm>
            <a:off x="1102907" y="5145383"/>
            <a:ext cx="5143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BFB6B0"/>
                </a:solidFill>
              </a:rPr>
              <a:t>Gesprochen von Barbara Kilian und Siegfried Heinzmann.</a:t>
            </a:r>
          </a:p>
        </p:txBody>
      </p:sp>
      <p:pic>
        <p:nvPicPr>
          <p:cNvPr id="7" name="Undine und Peter - 1 Kreuzberg">
            <a:hlinkClick r:id="" action="ppaction://media"/>
            <a:extLst>
              <a:ext uri="{FF2B5EF4-FFF2-40B4-BE49-F238E27FC236}">
                <a16:creationId xmlns:a16="http://schemas.microsoft.com/office/drawing/2014/main" id="{85759484-5782-40FD-97AF-43CE9EA19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5796" y="4711066"/>
            <a:ext cx="367157" cy="36715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ADFE12E-1824-4985-A080-5CA5FDAD186B}"/>
              </a:ext>
            </a:extLst>
          </p:cNvPr>
          <p:cNvSpPr/>
          <p:nvPr/>
        </p:nvSpPr>
        <p:spPr>
          <a:xfrm>
            <a:off x="3667596" y="3923633"/>
            <a:ext cx="15392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Der seltene Fang</a:t>
            </a:r>
          </a:p>
        </p:txBody>
      </p:sp>
      <p:pic>
        <p:nvPicPr>
          <p:cNvPr id="12" name="Undine und Peter - 2 Viktoriapark">
            <a:hlinkClick r:id="" action="ppaction://media"/>
            <a:extLst>
              <a:ext uri="{FF2B5EF4-FFF2-40B4-BE49-F238E27FC236}">
                <a16:creationId xmlns:a16="http://schemas.microsoft.com/office/drawing/2014/main" id="{5018118D-2EC6-4FD0-A168-EA907AB409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21344" y="4662770"/>
            <a:ext cx="386778" cy="38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3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0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C137C65C-DAE8-491F-B021-B8FF082E3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6" y="290365"/>
            <a:ext cx="7416824" cy="6076975"/>
          </a:xfrm>
          <a:prstGeom prst="rect">
            <a:avLst/>
          </a:prstGeom>
        </p:spPr>
      </p:pic>
      <p:sp>
        <p:nvSpPr>
          <p:cNvPr id="6" name="Ellipse 5">
            <a:hlinkClick r:id="" action="ppaction://noaction"/>
          </p:cNvPr>
          <p:cNvSpPr/>
          <p:nvPr/>
        </p:nvSpPr>
        <p:spPr>
          <a:xfrm>
            <a:off x="3641542" y="4032448"/>
            <a:ext cx="87904" cy="931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0" t="21912" r="27975"/>
          <a:stretch/>
        </p:blipFill>
        <p:spPr>
          <a:xfrm>
            <a:off x="3145549" y="4069696"/>
            <a:ext cx="361562" cy="490571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 rot="794303">
            <a:off x="6647363" y="245526"/>
            <a:ext cx="2336497" cy="1656184"/>
            <a:chOff x="6804248" y="188640"/>
            <a:chExt cx="2336497" cy="1656184"/>
          </a:xfrm>
        </p:grpSpPr>
        <p:sp>
          <p:nvSpPr>
            <p:cNvPr id="15" name="Stern mit 32 Zacken 14"/>
            <p:cNvSpPr/>
            <p:nvPr/>
          </p:nvSpPr>
          <p:spPr>
            <a:xfrm>
              <a:off x="7092280" y="188640"/>
              <a:ext cx="1710064" cy="1656184"/>
            </a:xfrm>
            <a:prstGeom prst="star3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feld 15">
              <a:hlinkClick r:id="" action="ppaction://noaction"/>
            </p:cNvPr>
            <p:cNvSpPr txBox="1"/>
            <p:nvPr/>
          </p:nvSpPr>
          <p:spPr>
            <a:xfrm>
              <a:off x="6804248" y="692696"/>
              <a:ext cx="23364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Hilfe</a:t>
              </a:r>
              <a:endParaRPr lang="de-DE" sz="2800" b="1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</p:grpSp>
      <p:sp>
        <p:nvSpPr>
          <p:cNvPr id="17" name="Titel 16"/>
          <p:cNvSpPr>
            <a:spLocks noGrp="1"/>
          </p:cNvSpPr>
          <p:nvPr>
            <p:ph type="title" idx="4294967295"/>
          </p:nvPr>
        </p:nvSpPr>
        <p:spPr>
          <a:xfrm>
            <a:off x="-1703040" y="1484784"/>
            <a:ext cx="1162472" cy="644140"/>
          </a:xfrm>
        </p:spPr>
        <p:txBody>
          <a:bodyPr>
            <a:normAutofit fontScale="90000"/>
          </a:bodyPr>
          <a:lstStyle/>
          <a:p>
            <a:r>
              <a:rPr lang="de-DE" sz="2000" dirty="0"/>
              <a:t>Karte </a:t>
            </a:r>
            <a:r>
              <a:rPr lang="de-DE" sz="2000" dirty="0" err="1"/>
              <a:t>Spielpl</a:t>
            </a:r>
            <a:r>
              <a:rPr lang="de-DE" sz="2000" dirty="0"/>
              <a:t> </a:t>
            </a:r>
            <a:r>
              <a:rPr lang="de-DE" sz="2000" dirty="0" err="1"/>
              <a:t>gr</a:t>
            </a:r>
            <a:endParaRPr lang="de-DE" sz="2000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-234653" y="5618594"/>
            <a:ext cx="3044820" cy="126679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2627784" y="5618594"/>
            <a:ext cx="3044820" cy="126679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5487620" y="5618594"/>
            <a:ext cx="3044820" cy="126679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8367940" y="5618594"/>
            <a:ext cx="3044820" cy="1266790"/>
          </a:xfrm>
          <a:prstGeom prst="rect">
            <a:avLst/>
          </a:prstGeom>
        </p:spPr>
      </p:pic>
      <p:grpSp>
        <p:nvGrpSpPr>
          <p:cNvPr id="26" name="Gruppieren 25"/>
          <p:cNvGrpSpPr/>
          <p:nvPr/>
        </p:nvGrpSpPr>
        <p:grpSpPr>
          <a:xfrm>
            <a:off x="2788416" y="2392083"/>
            <a:ext cx="4447880" cy="3125149"/>
            <a:chOff x="2051720" y="4005064"/>
            <a:chExt cx="5256583" cy="3348186"/>
          </a:xfrm>
        </p:grpSpPr>
        <p:sp>
          <p:nvSpPr>
            <p:cNvPr id="27" name="Abgerundetes Rechteck 26"/>
            <p:cNvSpPr/>
            <p:nvPr/>
          </p:nvSpPr>
          <p:spPr>
            <a:xfrm>
              <a:off x="2051720" y="4005064"/>
              <a:ext cx="5256583" cy="3348186"/>
            </a:xfrm>
            <a:prstGeom prst="roundRect">
              <a:avLst/>
            </a:prstGeom>
            <a:solidFill>
              <a:schemeClr val="bg2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Multiplizieren 31">
              <a:hlinkClick r:id="rId6" action="ppaction://hlinksldjump"/>
            </p:cNvPr>
            <p:cNvSpPr/>
            <p:nvPr/>
          </p:nvSpPr>
          <p:spPr>
            <a:xfrm>
              <a:off x="6617019" y="4126466"/>
              <a:ext cx="265783" cy="295194"/>
            </a:xfrm>
            <a:prstGeom prst="mathMultiply">
              <a:avLst/>
            </a:prstGeom>
            <a:solidFill>
              <a:srgbClr val="DA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4733525" y="3212976"/>
            <a:ext cx="24307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ooper Black" panose="0208090404030B020404" pitchFamily="18" charset="0"/>
              </a:rPr>
              <a:t>Ihr braucht eine Pause von all dem  Wissen und wollt Euch austoben? Hier gibt es einen Spielplatz!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8" t="23257" r="26349" b="21269"/>
          <a:stretch/>
        </p:blipFill>
        <p:spPr>
          <a:xfrm>
            <a:off x="2995427" y="2996952"/>
            <a:ext cx="1751466" cy="2142791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 rot="298548">
            <a:off x="1023427" y="4067271"/>
            <a:ext cx="1007015" cy="425720"/>
          </a:xfrm>
          <a:prstGeom prst="rightArrow">
            <a:avLst/>
          </a:prstGeom>
          <a:solidFill>
            <a:srgbClr val="DA0000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391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4D4DED64-8E5A-4EEF-B2E5-C1D6E5727688}"/>
              </a:ext>
            </a:extLst>
          </p:cNvPr>
          <p:cNvSpPr/>
          <p:nvPr/>
        </p:nvSpPr>
        <p:spPr>
          <a:xfrm>
            <a:off x="3971170" y="2241935"/>
            <a:ext cx="2509589" cy="407232"/>
          </a:xfrm>
          <a:prstGeom prst="round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02" y="598393"/>
            <a:ext cx="1591327" cy="4931229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 rot="1045586">
            <a:off x="6948264" y="24654"/>
            <a:ext cx="2336497" cy="1656184"/>
            <a:chOff x="6804248" y="188640"/>
            <a:chExt cx="2336497" cy="1656184"/>
          </a:xfrm>
        </p:grpSpPr>
        <p:sp>
          <p:nvSpPr>
            <p:cNvPr id="10" name="Stern mit 32 Zacken 9"/>
            <p:cNvSpPr/>
            <p:nvPr/>
          </p:nvSpPr>
          <p:spPr>
            <a:xfrm>
              <a:off x="7092280" y="188640"/>
              <a:ext cx="1710064" cy="1656184"/>
            </a:xfrm>
            <a:prstGeom prst="star3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hlinkClick r:id="rId6" action="ppaction://hlinksldjump"/>
            </p:cNvPr>
            <p:cNvSpPr txBox="1"/>
            <p:nvPr/>
          </p:nvSpPr>
          <p:spPr>
            <a:xfrm>
              <a:off x="6804248" y="692696"/>
              <a:ext cx="23364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Hilfe</a:t>
              </a:r>
              <a:endParaRPr lang="de-DE" sz="2800" b="1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</p:grp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-234653" y="5591210"/>
            <a:ext cx="3044820" cy="126679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2627784" y="5591210"/>
            <a:ext cx="3044820" cy="126679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5487620" y="5591210"/>
            <a:ext cx="3044820" cy="126679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8367940" y="5591210"/>
            <a:ext cx="3044820" cy="1266790"/>
          </a:xfrm>
          <a:prstGeom prst="rect">
            <a:avLst/>
          </a:prstGeom>
        </p:spPr>
      </p:pic>
      <p:grpSp>
        <p:nvGrpSpPr>
          <p:cNvPr id="27" name="Gruppieren 26"/>
          <p:cNvGrpSpPr/>
          <p:nvPr/>
        </p:nvGrpSpPr>
        <p:grpSpPr>
          <a:xfrm>
            <a:off x="7503010" y="5529622"/>
            <a:ext cx="3015911" cy="448415"/>
            <a:chOff x="7355228" y="5313171"/>
            <a:chExt cx="2664297" cy="448415"/>
          </a:xfrm>
          <a:solidFill>
            <a:srgbClr val="FF7000"/>
          </a:solidFill>
        </p:grpSpPr>
        <p:sp>
          <p:nvSpPr>
            <p:cNvPr id="28" name="Abgerundetes Rechteck 27">
              <a:hlinkClick r:id="rId8" action="ppaction://hlinksldjump"/>
            </p:cNvPr>
            <p:cNvSpPr/>
            <p:nvPr/>
          </p:nvSpPr>
          <p:spPr>
            <a:xfrm>
              <a:off x="7355229" y="5313171"/>
              <a:ext cx="2664296" cy="44841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DA0000"/>
                </a:solidFill>
              </a:endParaRPr>
            </a:p>
          </p:txBody>
        </p:sp>
        <p:sp>
          <p:nvSpPr>
            <p:cNvPr id="29" name="Textfeld 28">
              <a:hlinkClick r:id="rId8" action="ppaction://hlinksldjump"/>
            </p:cNvPr>
            <p:cNvSpPr txBox="1"/>
            <p:nvPr/>
          </p:nvSpPr>
          <p:spPr>
            <a:xfrm>
              <a:off x="7355228" y="5352712"/>
              <a:ext cx="1391134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chemeClr val="bg1"/>
                  </a:solidFill>
                </a:rPr>
                <a:t>Zurück zur Karte</a:t>
              </a:r>
            </a:p>
          </p:txBody>
        </p:sp>
      </p:grpSp>
      <p:sp>
        <p:nvSpPr>
          <p:cNvPr id="7" name="Titel 6"/>
          <p:cNvSpPr>
            <a:spLocks noGrp="1"/>
          </p:cNvSpPr>
          <p:nvPr>
            <p:ph type="title" idx="4294967295"/>
          </p:nvPr>
        </p:nvSpPr>
        <p:spPr>
          <a:xfrm>
            <a:off x="-3081536" y="2083904"/>
            <a:ext cx="1388840" cy="1143000"/>
          </a:xfrm>
        </p:spPr>
        <p:txBody>
          <a:bodyPr>
            <a:normAutofit fontScale="90000"/>
          </a:bodyPr>
          <a:lstStyle/>
          <a:p>
            <a:r>
              <a:rPr lang="de-DE" dirty="0"/>
              <a:t>Friedrich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1BA276E-3F9E-4B3A-B9EC-2B0A98E965CC}"/>
              </a:ext>
            </a:extLst>
          </p:cNvPr>
          <p:cNvSpPr txBox="1"/>
          <p:nvPr/>
        </p:nvSpPr>
        <p:spPr>
          <a:xfrm>
            <a:off x="4723425" y="2291662"/>
            <a:ext cx="1360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BFB6B0"/>
                </a:solidFill>
              </a:rPr>
              <a:t>Aufnahme</a:t>
            </a:r>
            <a:r>
              <a:rPr lang="de-DE" sz="14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F4664E5D-0B04-4D30-95E2-E29DC120A8CD}"/>
              </a:ext>
            </a:extLst>
          </p:cNvPr>
          <p:cNvSpPr txBox="1"/>
          <p:nvPr/>
        </p:nvSpPr>
        <p:spPr>
          <a:xfrm>
            <a:off x="4150194" y="2741767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BFB6B0"/>
                </a:solidFill>
              </a:rPr>
              <a:t>Gesprochen von Julian Mehne.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2C4E3AA-CFA1-4C49-B857-07B447A2AE69}"/>
              </a:ext>
            </a:extLst>
          </p:cNvPr>
          <p:cNvSpPr/>
          <p:nvPr/>
        </p:nvSpPr>
        <p:spPr>
          <a:xfrm>
            <a:off x="4146819" y="1485849"/>
            <a:ext cx="16946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Heinrich von Kleist</a:t>
            </a:r>
          </a:p>
        </p:txBody>
      </p:sp>
      <p:pic>
        <p:nvPicPr>
          <p:cNvPr id="4" name="Heinrich von Kleist">
            <a:hlinkClick r:id="" action="ppaction://media"/>
            <a:extLst>
              <a:ext uri="{FF2B5EF4-FFF2-40B4-BE49-F238E27FC236}">
                <a16:creationId xmlns:a16="http://schemas.microsoft.com/office/drawing/2014/main" id="{A2F9D133-F261-414F-BBF7-4A0820C77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9449" y="2259591"/>
            <a:ext cx="357505" cy="35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0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2B1FDB9C-C7BB-43D5-9ED9-625E6CB176E1}"/>
              </a:ext>
            </a:extLst>
          </p:cNvPr>
          <p:cNvSpPr/>
          <p:nvPr/>
        </p:nvSpPr>
        <p:spPr>
          <a:xfrm>
            <a:off x="4134134" y="2921773"/>
            <a:ext cx="2905202" cy="428225"/>
          </a:xfrm>
          <a:prstGeom prst="round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B377E647-3BF2-44FF-AC1A-4A3F418CC5A4}"/>
              </a:ext>
            </a:extLst>
          </p:cNvPr>
          <p:cNvSpPr/>
          <p:nvPr/>
        </p:nvSpPr>
        <p:spPr>
          <a:xfrm>
            <a:off x="4150194" y="2306208"/>
            <a:ext cx="2905202" cy="428225"/>
          </a:xfrm>
          <a:prstGeom prst="round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99" y="598393"/>
            <a:ext cx="1553932" cy="4931229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 rot="1045586">
            <a:off x="6974962" y="285138"/>
            <a:ext cx="2336497" cy="1656184"/>
            <a:chOff x="6804248" y="188640"/>
            <a:chExt cx="2336497" cy="1656184"/>
          </a:xfrm>
        </p:grpSpPr>
        <p:sp>
          <p:nvSpPr>
            <p:cNvPr id="10" name="Stern mit 32 Zacken 9"/>
            <p:cNvSpPr/>
            <p:nvPr/>
          </p:nvSpPr>
          <p:spPr>
            <a:xfrm>
              <a:off x="7092280" y="188640"/>
              <a:ext cx="1710064" cy="1656184"/>
            </a:xfrm>
            <a:prstGeom prst="star3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hlinkClick r:id="rId8" action="ppaction://hlinksldjump"/>
            </p:cNvPr>
            <p:cNvSpPr txBox="1"/>
            <p:nvPr/>
          </p:nvSpPr>
          <p:spPr>
            <a:xfrm>
              <a:off x="6804248" y="692696"/>
              <a:ext cx="23364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Hilfe</a:t>
              </a:r>
              <a:endParaRPr lang="de-DE" sz="2800" b="1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</p:grp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-234653" y="5591210"/>
            <a:ext cx="3044820" cy="126679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2627784" y="5591210"/>
            <a:ext cx="3044820" cy="126679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5487620" y="5591210"/>
            <a:ext cx="3044820" cy="126679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8367940" y="5591210"/>
            <a:ext cx="3044820" cy="1266790"/>
          </a:xfrm>
          <a:prstGeom prst="rect">
            <a:avLst/>
          </a:prstGeom>
        </p:spPr>
      </p:pic>
      <p:grpSp>
        <p:nvGrpSpPr>
          <p:cNvPr id="27" name="Gruppieren 26"/>
          <p:cNvGrpSpPr/>
          <p:nvPr/>
        </p:nvGrpSpPr>
        <p:grpSpPr>
          <a:xfrm>
            <a:off x="7299983" y="5545825"/>
            <a:ext cx="2664296" cy="448415"/>
            <a:chOff x="7346908" y="5313170"/>
            <a:chExt cx="2664296" cy="448415"/>
          </a:xfrm>
          <a:solidFill>
            <a:srgbClr val="FF7000"/>
          </a:solidFill>
        </p:grpSpPr>
        <p:sp>
          <p:nvSpPr>
            <p:cNvPr id="28" name="Abgerundetes Rechteck 27">
              <a:hlinkClick r:id="rId10" action="ppaction://hlinksldjump"/>
            </p:cNvPr>
            <p:cNvSpPr/>
            <p:nvPr/>
          </p:nvSpPr>
          <p:spPr>
            <a:xfrm>
              <a:off x="7346908" y="5313170"/>
              <a:ext cx="2664296" cy="44841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DA0000"/>
                </a:solidFill>
              </a:endParaRPr>
            </a:p>
          </p:txBody>
        </p:sp>
        <p:sp>
          <p:nvSpPr>
            <p:cNvPr id="29" name="Textfeld 28">
              <a:hlinkClick r:id="rId10" action="ppaction://hlinksldjump"/>
            </p:cNvPr>
            <p:cNvSpPr txBox="1"/>
            <p:nvPr/>
          </p:nvSpPr>
          <p:spPr>
            <a:xfrm>
              <a:off x="7447050" y="5352711"/>
              <a:ext cx="174387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Zurück zur Karte</a:t>
              </a:r>
            </a:p>
          </p:txBody>
        </p: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B1BA276E-3F9E-4B3A-B9EC-2B0A98E965CC}"/>
              </a:ext>
            </a:extLst>
          </p:cNvPr>
          <p:cNvSpPr txBox="1"/>
          <p:nvPr/>
        </p:nvSpPr>
        <p:spPr>
          <a:xfrm>
            <a:off x="4737341" y="2367523"/>
            <a:ext cx="2318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BFB6B0"/>
                </a:solidFill>
              </a:rPr>
              <a:t>Es gab die Befreiungskriege 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F4664E5D-0B04-4D30-95E2-E29DC120A8CD}"/>
              </a:ext>
            </a:extLst>
          </p:cNvPr>
          <p:cNvSpPr txBox="1"/>
          <p:nvPr/>
        </p:nvSpPr>
        <p:spPr>
          <a:xfrm>
            <a:off x="4150194" y="3496785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BFB6B0"/>
                </a:solidFill>
              </a:rPr>
              <a:t>Gesprochen von Hans Jürgen Schatz.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2C4E3AA-CFA1-4C49-B857-07B447A2AE69}"/>
              </a:ext>
            </a:extLst>
          </p:cNvPr>
          <p:cNvSpPr/>
          <p:nvPr/>
        </p:nvSpPr>
        <p:spPr>
          <a:xfrm>
            <a:off x="4115447" y="1717502"/>
            <a:ext cx="27496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Ludwig Yorck von </a:t>
            </a:r>
            <a:r>
              <a:rPr lang="de-DE" sz="1600" dirty="0" err="1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Wartenburg</a:t>
            </a:r>
            <a:endParaRPr lang="de-DE" sz="1600" dirty="0">
              <a:solidFill>
                <a:srgbClr val="FF70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B717F1-7BEA-493F-A979-D8C651015BAD}"/>
              </a:ext>
            </a:extLst>
          </p:cNvPr>
          <p:cNvSpPr/>
          <p:nvPr/>
        </p:nvSpPr>
        <p:spPr>
          <a:xfrm>
            <a:off x="4820552" y="2992909"/>
            <a:ext cx="1689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BFB6B0"/>
                </a:solidFill>
              </a:rPr>
              <a:t>Meine Rolle im Krieg</a:t>
            </a:r>
          </a:p>
        </p:txBody>
      </p:sp>
      <p:pic>
        <p:nvPicPr>
          <p:cNvPr id="6" name="Yorck_2">
            <a:hlinkClick r:id="" action="ppaction://media"/>
            <a:extLst>
              <a:ext uri="{FF2B5EF4-FFF2-40B4-BE49-F238E27FC236}">
                <a16:creationId xmlns:a16="http://schemas.microsoft.com/office/drawing/2014/main" id="{B8664FAB-1FC8-4133-A069-BD216B5ED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4143" y="2943598"/>
            <a:ext cx="406400" cy="406400"/>
          </a:xfrm>
          <a:prstGeom prst="rect">
            <a:avLst/>
          </a:prstGeom>
        </p:spPr>
      </p:pic>
      <p:pic>
        <p:nvPicPr>
          <p:cNvPr id="7" name="Yorck_1">
            <a:hlinkClick r:id="" action="ppaction://media"/>
            <a:extLst>
              <a:ext uri="{FF2B5EF4-FFF2-40B4-BE49-F238E27FC236}">
                <a16:creationId xmlns:a16="http://schemas.microsoft.com/office/drawing/2014/main" id="{400BFF85-DBF6-4519-BD76-FB6C2E30A5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95011" y="2337847"/>
            <a:ext cx="364664" cy="3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2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id="{524411B1-1E21-4EC4-BA37-836C0AB7C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2" y="390512"/>
            <a:ext cx="7416824" cy="6076975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 rot="794303">
            <a:off x="6647363" y="245526"/>
            <a:ext cx="2336497" cy="1656184"/>
            <a:chOff x="6804248" y="188640"/>
            <a:chExt cx="2336497" cy="1656184"/>
          </a:xfrm>
        </p:grpSpPr>
        <p:sp>
          <p:nvSpPr>
            <p:cNvPr id="15" name="Stern mit 32 Zacken 14"/>
            <p:cNvSpPr/>
            <p:nvPr/>
          </p:nvSpPr>
          <p:spPr>
            <a:xfrm>
              <a:off x="7092280" y="188640"/>
              <a:ext cx="1710064" cy="1656184"/>
            </a:xfrm>
            <a:prstGeom prst="star3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feld 15">
              <a:hlinkClick r:id="" action="ppaction://noaction"/>
            </p:cNvPr>
            <p:cNvSpPr txBox="1"/>
            <p:nvPr/>
          </p:nvSpPr>
          <p:spPr>
            <a:xfrm>
              <a:off x="6804248" y="692696"/>
              <a:ext cx="23364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Hilfe</a:t>
              </a:r>
              <a:endParaRPr lang="de-DE" sz="2800" b="1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</p:grpSp>
      <p:sp>
        <p:nvSpPr>
          <p:cNvPr id="17" name="Titel 16"/>
          <p:cNvSpPr>
            <a:spLocks noGrp="1"/>
          </p:cNvSpPr>
          <p:nvPr>
            <p:ph type="title" idx="4294967295"/>
          </p:nvPr>
        </p:nvSpPr>
        <p:spPr>
          <a:xfrm>
            <a:off x="-1703040" y="1484784"/>
            <a:ext cx="1162472" cy="644140"/>
          </a:xfrm>
        </p:spPr>
        <p:txBody>
          <a:bodyPr>
            <a:normAutofit fontScale="90000"/>
          </a:bodyPr>
          <a:lstStyle/>
          <a:p>
            <a:r>
              <a:rPr lang="de-DE" sz="2000" dirty="0"/>
              <a:t>Karte Wiese </a:t>
            </a:r>
            <a:r>
              <a:rPr lang="de-DE" sz="2000" dirty="0" err="1"/>
              <a:t>gr</a:t>
            </a:r>
            <a:endParaRPr lang="de-DE" sz="2000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-234653" y="5618594"/>
            <a:ext cx="3044820" cy="126679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2627784" y="5618594"/>
            <a:ext cx="3044820" cy="126679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5487620" y="5618594"/>
            <a:ext cx="3044820" cy="126679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8367940" y="5618594"/>
            <a:ext cx="3044820" cy="1266790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3591776" y="2419149"/>
            <a:ext cx="4447880" cy="3125149"/>
            <a:chOff x="2788416" y="2392083"/>
            <a:chExt cx="4447880" cy="3125149"/>
          </a:xfrm>
        </p:grpSpPr>
        <p:grpSp>
          <p:nvGrpSpPr>
            <p:cNvPr id="26" name="Gruppieren 25"/>
            <p:cNvGrpSpPr/>
            <p:nvPr/>
          </p:nvGrpSpPr>
          <p:grpSpPr>
            <a:xfrm>
              <a:off x="2788416" y="2392083"/>
              <a:ext cx="4447880" cy="3125149"/>
              <a:chOff x="2051720" y="4005064"/>
              <a:chExt cx="5256583" cy="3348186"/>
            </a:xfrm>
          </p:grpSpPr>
          <p:sp>
            <p:nvSpPr>
              <p:cNvPr id="27" name="Abgerundetes Rechteck 26"/>
              <p:cNvSpPr/>
              <p:nvPr/>
            </p:nvSpPr>
            <p:spPr>
              <a:xfrm>
                <a:off x="2051720" y="4005064"/>
                <a:ext cx="5256583" cy="3348186"/>
              </a:xfrm>
              <a:prstGeom prst="roundRect">
                <a:avLst/>
              </a:prstGeom>
              <a:solidFill>
                <a:schemeClr val="bg2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Multiplizieren 31">
                <a:hlinkClick r:id="rId5" action="ppaction://hlinksldjump"/>
              </p:cNvPr>
              <p:cNvSpPr/>
              <p:nvPr/>
            </p:nvSpPr>
            <p:spPr>
              <a:xfrm>
                <a:off x="6617019" y="4126466"/>
                <a:ext cx="265783" cy="295194"/>
              </a:xfrm>
              <a:prstGeom prst="mathMultiply">
                <a:avLst/>
              </a:prstGeom>
              <a:solidFill>
                <a:srgbClr val="DA0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" name="Textfeld 4"/>
            <p:cNvSpPr txBox="1"/>
            <p:nvPr/>
          </p:nvSpPr>
          <p:spPr>
            <a:xfrm>
              <a:off x="4733525" y="3212976"/>
              <a:ext cx="24307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oper Black" panose="0208090404030B020404" pitchFamily="18" charset="0"/>
                </a:rPr>
                <a:t>Ihr habt Hunger und braucht eine kleine Pause? Auf der Wiese könnt Ihr super picknicken!</a:t>
              </a: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8" t="23257" r="26349" b="21269"/>
            <a:stretch/>
          </p:blipFill>
          <p:spPr>
            <a:xfrm>
              <a:off x="2995427" y="2996952"/>
              <a:ext cx="1751466" cy="2142791"/>
            </a:xfrm>
            <a:prstGeom prst="rect">
              <a:avLst/>
            </a:prstGeom>
          </p:spPr>
        </p:pic>
      </p:grpSp>
      <p:sp>
        <p:nvSpPr>
          <p:cNvPr id="8" name="Pfeil nach rechts 7"/>
          <p:cNvSpPr/>
          <p:nvPr/>
        </p:nvSpPr>
        <p:spPr>
          <a:xfrm rot="12485818">
            <a:off x="2133831" y="2992977"/>
            <a:ext cx="1007015" cy="425720"/>
          </a:xfrm>
          <a:prstGeom prst="rightArrow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1034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2F0BA19D-2991-4BB6-AF98-3F5C1E520080}"/>
              </a:ext>
            </a:extLst>
          </p:cNvPr>
          <p:cNvSpPr/>
          <p:nvPr/>
        </p:nvSpPr>
        <p:spPr>
          <a:xfrm>
            <a:off x="5250357" y="2335633"/>
            <a:ext cx="2201963" cy="407232"/>
          </a:xfrm>
          <a:prstGeom prst="round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 rot="1045586">
            <a:off x="6932901" y="259420"/>
            <a:ext cx="2336497" cy="1656184"/>
            <a:chOff x="6804248" y="188640"/>
            <a:chExt cx="2336497" cy="1656184"/>
          </a:xfrm>
        </p:grpSpPr>
        <p:sp>
          <p:nvSpPr>
            <p:cNvPr id="10" name="Stern mit 32 Zacken 9"/>
            <p:cNvSpPr/>
            <p:nvPr/>
          </p:nvSpPr>
          <p:spPr>
            <a:xfrm>
              <a:off x="7092280" y="188640"/>
              <a:ext cx="1710064" cy="1656184"/>
            </a:xfrm>
            <a:prstGeom prst="star3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hlinkClick r:id="rId5" action="ppaction://hlinksldjump"/>
            </p:cNvPr>
            <p:cNvSpPr txBox="1"/>
            <p:nvPr/>
          </p:nvSpPr>
          <p:spPr>
            <a:xfrm>
              <a:off x="6804248" y="692696"/>
              <a:ext cx="23364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Hilfe</a:t>
              </a:r>
              <a:endParaRPr lang="de-DE" sz="2800" b="1" dirty="0">
                <a:solidFill>
                  <a:schemeClr val="bg1"/>
                </a:solidFill>
                <a:latin typeface="Cooper Black" panose="0208090404030B020404" pitchFamily="18" charset="0"/>
              </a:endParaRPr>
            </a:p>
          </p:txBody>
        </p:sp>
      </p:grp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-234653" y="5591210"/>
            <a:ext cx="3044820" cy="126679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2627784" y="5591210"/>
            <a:ext cx="3044820" cy="126679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5487620" y="5591210"/>
            <a:ext cx="3044820" cy="126679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6063" r="23517" b="52381"/>
          <a:stretch/>
        </p:blipFill>
        <p:spPr>
          <a:xfrm>
            <a:off x="8367940" y="5591210"/>
            <a:ext cx="3044820" cy="1266790"/>
          </a:xfrm>
          <a:prstGeom prst="rect">
            <a:avLst/>
          </a:prstGeom>
        </p:spPr>
      </p:pic>
      <p:grpSp>
        <p:nvGrpSpPr>
          <p:cNvPr id="27" name="Gruppieren 26"/>
          <p:cNvGrpSpPr/>
          <p:nvPr/>
        </p:nvGrpSpPr>
        <p:grpSpPr>
          <a:xfrm>
            <a:off x="7308304" y="5545826"/>
            <a:ext cx="2664296" cy="448415"/>
            <a:chOff x="7380312" y="5313171"/>
            <a:chExt cx="2664296" cy="448415"/>
          </a:xfrm>
          <a:solidFill>
            <a:srgbClr val="FF7000"/>
          </a:solidFill>
        </p:grpSpPr>
        <p:sp>
          <p:nvSpPr>
            <p:cNvPr id="28" name="Abgerundetes Rechteck 27"/>
            <p:cNvSpPr/>
            <p:nvPr/>
          </p:nvSpPr>
          <p:spPr>
            <a:xfrm>
              <a:off x="7380312" y="5313171"/>
              <a:ext cx="2664296" cy="44841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DA0000"/>
                </a:solidFill>
              </a:endParaRPr>
            </a:p>
          </p:txBody>
        </p:sp>
        <p:sp>
          <p:nvSpPr>
            <p:cNvPr id="29" name="Textfeld 28">
              <a:hlinkClick r:id="rId7" action="ppaction://hlinksldjump"/>
            </p:cNvPr>
            <p:cNvSpPr txBox="1"/>
            <p:nvPr/>
          </p:nvSpPr>
          <p:spPr>
            <a:xfrm>
              <a:off x="7483562" y="5352712"/>
              <a:ext cx="174387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Zurück zur Karte</a:t>
              </a:r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5" y="556225"/>
            <a:ext cx="3304790" cy="4661131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08C98501-9FD8-43F6-BBC4-9E8269959B94}"/>
              </a:ext>
            </a:extLst>
          </p:cNvPr>
          <p:cNvSpPr txBox="1"/>
          <p:nvPr/>
        </p:nvSpPr>
        <p:spPr>
          <a:xfrm>
            <a:off x="5947561" y="2362589"/>
            <a:ext cx="1360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BFB6B0"/>
                </a:solidFill>
              </a:rPr>
              <a:t>Die Brauerei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AC9E1EDE-D765-4EF7-A943-1B07AD6E7F4C}"/>
              </a:ext>
            </a:extLst>
          </p:cNvPr>
          <p:cNvSpPr txBox="1"/>
          <p:nvPr/>
        </p:nvSpPr>
        <p:spPr>
          <a:xfrm>
            <a:off x="5250357" y="2896807"/>
            <a:ext cx="2704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BFB6B0"/>
                </a:solidFill>
              </a:rPr>
              <a:t>Gesprochen von Siegfried Heinzmann.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8D376E8-43CF-475D-B9ED-C733AB51EB5C}"/>
              </a:ext>
            </a:extLst>
          </p:cNvPr>
          <p:cNvSpPr/>
          <p:nvPr/>
        </p:nvSpPr>
        <p:spPr>
          <a:xfrm>
            <a:off x="5359854" y="1619508"/>
            <a:ext cx="1385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FF7000"/>
                </a:solidFill>
                <a:latin typeface="Roboto Condensed" pitchFamily="2" charset="0"/>
                <a:ea typeface="Roboto Condensed" pitchFamily="2" charset="0"/>
              </a:rPr>
              <a:t>Die Sixtus Villa</a:t>
            </a:r>
          </a:p>
        </p:txBody>
      </p:sp>
      <p:pic>
        <p:nvPicPr>
          <p:cNvPr id="2" name="Brauerei - Sixtus Villa">
            <a:hlinkClick r:id="" action="ppaction://media"/>
            <a:extLst>
              <a:ext uri="{FF2B5EF4-FFF2-40B4-BE49-F238E27FC236}">
                <a16:creationId xmlns:a16="http://schemas.microsoft.com/office/drawing/2014/main" id="{82E25659-835A-4B03-BB23-4779D2313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69404" y="23319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8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</Words>
  <Application>Microsoft Office PowerPoint</Application>
  <PresentationFormat>Bildschirmpräsentation (4:3)</PresentationFormat>
  <Paragraphs>88</Paragraphs>
  <Slides>10</Slides>
  <Notes>9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Cooper Black</vt:lpstr>
      <vt:lpstr>Roboto Condensed</vt:lpstr>
      <vt:lpstr>Larissa</vt:lpstr>
      <vt:lpstr>Denk mal um die Ecke !</vt:lpstr>
      <vt:lpstr>Denk mal um die Ecke!</vt:lpstr>
      <vt:lpstr>Karte Gr</vt:lpstr>
      <vt:lpstr>PowerPoint-Präsentation</vt:lpstr>
      <vt:lpstr>Karte Spielpl gr</vt:lpstr>
      <vt:lpstr>Friedrich</vt:lpstr>
      <vt:lpstr>PowerPoint-Präsentation</vt:lpstr>
      <vt:lpstr>Karte Wiese gr</vt:lpstr>
      <vt:lpstr>PowerPoint-Präsentation</vt:lpstr>
      <vt:lpstr>PowerPoint-Präsentation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Denk mal um die Ecke !</dc:title>
  <dc:creator>Lujain</dc:creator>
  <cp:lastModifiedBy>Denkmal</cp:lastModifiedBy>
  <cp:revision>109</cp:revision>
  <dcterms:created xsi:type="dcterms:W3CDTF">2021-02-26T08:45:26Z</dcterms:created>
  <dcterms:modified xsi:type="dcterms:W3CDTF">2022-09-01T14:29:59Z</dcterms:modified>
</cp:coreProperties>
</file>